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3FB8F-53F3-4618-8686-27CD1A62FC5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041B52-C949-42C4-BD75-DB14C0909D6B}">
      <dgm:prSet custT="1"/>
      <dgm:spPr/>
      <dgm:t>
        <a:bodyPr/>
        <a:lstStyle/>
        <a:p>
          <a:r>
            <a:rPr kumimoji="1" lang="en-US" sz="2600" dirty="0"/>
            <a:t>Undergraduate degree with Second Upper Class of </a:t>
          </a:r>
          <a:r>
            <a:rPr kumimoji="1" lang="en-US" sz="2600" dirty="0" err="1"/>
            <a:t>Honour</a:t>
          </a:r>
          <a:r>
            <a:rPr kumimoji="1" lang="en-US" sz="2600" dirty="0"/>
            <a:t> or above in sociology or related-fields</a:t>
          </a:r>
          <a:endParaRPr lang="en-US" sz="2600" dirty="0"/>
        </a:p>
      </dgm:t>
    </dgm:pt>
    <dgm:pt modelId="{9A0C62D4-2AD6-4628-9CDC-E28B4051D929}" type="parTrans" cxnId="{84A6A04D-C000-48C9-9383-1BF53632BFE0}">
      <dgm:prSet/>
      <dgm:spPr/>
      <dgm:t>
        <a:bodyPr/>
        <a:lstStyle/>
        <a:p>
          <a:endParaRPr lang="en-US"/>
        </a:p>
      </dgm:t>
    </dgm:pt>
    <dgm:pt modelId="{AF21649C-9FF4-40EE-8CCF-7002072A3357}" type="sibTrans" cxnId="{84A6A04D-C000-48C9-9383-1BF53632BFE0}">
      <dgm:prSet/>
      <dgm:spPr/>
      <dgm:t>
        <a:bodyPr/>
        <a:lstStyle/>
        <a:p>
          <a:endParaRPr lang="en-US"/>
        </a:p>
      </dgm:t>
    </dgm:pt>
    <dgm:pt modelId="{BE066A61-1A2F-4A18-9E7F-71D04751BB5E}">
      <dgm:prSet custT="1"/>
      <dgm:spPr/>
      <dgm:t>
        <a:bodyPr/>
        <a:lstStyle/>
        <a:p>
          <a:r>
            <a:rPr kumimoji="1" lang="en-US" sz="2600" dirty="0"/>
            <a:t>IELTS results not lower than 6.5  </a:t>
          </a:r>
          <a:endParaRPr lang="en-US" sz="2600" dirty="0"/>
        </a:p>
      </dgm:t>
    </dgm:pt>
    <dgm:pt modelId="{5243EED8-CD5B-4809-A9AB-6903FE740EFF}" type="parTrans" cxnId="{8D4C325C-2DC5-4003-9E9E-0631F04BB71F}">
      <dgm:prSet/>
      <dgm:spPr/>
      <dgm:t>
        <a:bodyPr/>
        <a:lstStyle/>
        <a:p>
          <a:endParaRPr lang="en-US"/>
        </a:p>
      </dgm:t>
    </dgm:pt>
    <dgm:pt modelId="{36EDCDF0-112A-46FD-A977-16D24F0F7ABB}" type="sibTrans" cxnId="{8D4C325C-2DC5-4003-9E9E-0631F04BB71F}">
      <dgm:prSet/>
      <dgm:spPr/>
      <dgm:t>
        <a:bodyPr/>
        <a:lstStyle/>
        <a:p>
          <a:endParaRPr lang="en-US"/>
        </a:p>
      </dgm:t>
    </dgm:pt>
    <dgm:pt modelId="{14BD7824-A988-E24C-BB22-FEA7BC6B34D5}" type="pres">
      <dgm:prSet presAssocID="{F3E3FB8F-53F3-4618-8686-27CD1A62FC5D}" presName="linear" presStyleCnt="0">
        <dgm:presLayoutVars>
          <dgm:animLvl val="lvl"/>
          <dgm:resizeHandles val="exact"/>
        </dgm:presLayoutVars>
      </dgm:prSet>
      <dgm:spPr/>
    </dgm:pt>
    <dgm:pt modelId="{08FCBBEB-C870-8A44-A635-9E3FE486BFD0}" type="pres">
      <dgm:prSet presAssocID="{F9041B52-C949-42C4-BD75-DB14C0909D6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A52542-8760-FE48-97B2-7098F6A9E5AB}" type="pres">
      <dgm:prSet presAssocID="{AF21649C-9FF4-40EE-8CCF-7002072A3357}" presName="spacer" presStyleCnt="0"/>
      <dgm:spPr/>
    </dgm:pt>
    <dgm:pt modelId="{9B2A9D4C-8FE9-F44D-A8A1-9DC41D3733D5}" type="pres">
      <dgm:prSet presAssocID="{BE066A61-1A2F-4A18-9E7F-71D04751BB5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D4C325C-2DC5-4003-9E9E-0631F04BB71F}" srcId="{F3E3FB8F-53F3-4618-8686-27CD1A62FC5D}" destId="{BE066A61-1A2F-4A18-9E7F-71D04751BB5E}" srcOrd="1" destOrd="0" parTransId="{5243EED8-CD5B-4809-A9AB-6903FE740EFF}" sibTransId="{36EDCDF0-112A-46FD-A977-16D24F0F7ABB}"/>
    <dgm:cxn modelId="{88EC6B6B-0340-4F47-B676-193064EE9073}" type="presOf" srcId="{F9041B52-C949-42C4-BD75-DB14C0909D6B}" destId="{08FCBBEB-C870-8A44-A635-9E3FE486BFD0}" srcOrd="0" destOrd="0" presId="urn:microsoft.com/office/officeart/2005/8/layout/vList2"/>
    <dgm:cxn modelId="{84A6A04D-C000-48C9-9383-1BF53632BFE0}" srcId="{F3E3FB8F-53F3-4618-8686-27CD1A62FC5D}" destId="{F9041B52-C949-42C4-BD75-DB14C0909D6B}" srcOrd="0" destOrd="0" parTransId="{9A0C62D4-2AD6-4628-9CDC-E28B4051D929}" sibTransId="{AF21649C-9FF4-40EE-8CCF-7002072A3357}"/>
    <dgm:cxn modelId="{1023E67B-41C9-9742-AD3D-46F3F632CEDB}" type="presOf" srcId="{BE066A61-1A2F-4A18-9E7F-71D04751BB5E}" destId="{9B2A9D4C-8FE9-F44D-A8A1-9DC41D3733D5}" srcOrd="0" destOrd="0" presId="urn:microsoft.com/office/officeart/2005/8/layout/vList2"/>
    <dgm:cxn modelId="{509E337D-5D32-DE41-8682-9B9A2C10D8C4}" type="presOf" srcId="{F3E3FB8F-53F3-4618-8686-27CD1A62FC5D}" destId="{14BD7824-A988-E24C-BB22-FEA7BC6B34D5}" srcOrd="0" destOrd="0" presId="urn:microsoft.com/office/officeart/2005/8/layout/vList2"/>
    <dgm:cxn modelId="{02BAD77C-3A75-494D-989C-F5EF688082B0}" type="presParOf" srcId="{14BD7824-A988-E24C-BB22-FEA7BC6B34D5}" destId="{08FCBBEB-C870-8A44-A635-9E3FE486BFD0}" srcOrd="0" destOrd="0" presId="urn:microsoft.com/office/officeart/2005/8/layout/vList2"/>
    <dgm:cxn modelId="{C1618AF8-D2E4-EE43-98D5-A098C8C354CC}" type="presParOf" srcId="{14BD7824-A988-E24C-BB22-FEA7BC6B34D5}" destId="{5EA52542-8760-FE48-97B2-7098F6A9E5AB}" srcOrd="1" destOrd="0" presId="urn:microsoft.com/office/officeart/2005/8/layout/vList2"/>
    <dgm:cxn modelId="{160E077C-35E0-D74F-BEF7-539FC4298E87}" type="presParOf" srcId="{14BD7824-A988-E24C-BB22-FEA7BC6B34D5}" destId="{9B2A9D4C-8FE9-F44D-A8A1-9DC41D3733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9C2353-7C89-0240-B1DF-EEF59DFF357B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421FC12-6EBB-6A46-9D38-8BC557DB9927}">
      <dgm:prSet phldrT="[文字]" custT="1"/>
      <dgm:spPr/>
      <dgm:t>
        <a:bodyPr/>
        <a:lstStyle/>
        <a:p>
          <a:r>
            <a:rPr lang="en-US" altLang="zh-TW" sz="2400" b="1" dirty="0"/>
            <a:t>MPhil graduate</a:t>
          </a:r>
          <a:endParaRPr lang="zh-TW" altLang="en-US" sz="2400" b="1" dirty="0"/>
        </a:p>
      </dgm:t>
    </dgm:pt>
    <dgm:pt modelId="{A90058EB-65FA-3F47-83CA-C59128896281}" type="parTrans" cxnId="{04002ED9-C892-484E-B59C-0D559B7C99E2}">
      <dgm:prSet/>
      <dgm:spPr/>
      <dgm:t>
        <a:bodyPr/>
        <a:lstStyle/>
        <a:p>
          <a:endParaRPr lang="zh-TW" altLang="en-US"/>
        </a:p>
      </dgm:t>
    </dgm:pt>
    <dgm:pt modelId="{7438BD42-D2A5-7B41-9CA7-95D429CFADB2}" type="sibTrans" cxnId="{04002ED9-C892-484E-B59C-0D559B7C99E2}">
      <dgm:prSet/>
      <dgm:spPr/>
      <dgm:t>
        <a:bodyPr/>
        <a:lstStyle/>
        <a:p>
          <a:endParaRPr lang="zh-TW" altLang="en-US"/>
        </a:p>
      </dgm:t>
    </dgm:pt>
    <dgm:pt modelId="{2C6963FC-EA2C-6C40-836F-1106C40D81A5}">
      <dgm:prSet phldrT="[文字]" custT="1"/>
      <dgm:spPr/>
      <dgm:t>
        <a:bodyPr/>
        <a:lstStyle/>
        <a:p>
          <a:r>
            <a:rPr lang="en-US" altLang="zh-TW" sz="2400" b="0" dirty="0"/>
            <a:t>Nominal period for PhD: 3 years</a:t>
          </a:r>
          <a:endParaRPr lang="zh-TW" altLang="en-US" sz="2400" b="0" dirty="0"/>
        </a:p>
      </dgm:t>
    </dgm:pt>
    <dgm:pt modelId="{1A180DED-90DA-7D4B-B93A-CDD36602B7E7}" type="parTrans" cxnId="{48265B3F-E98F-9A4D-B25A-87187A49AF1B}">
      <dgm:prSet/>
      <dgm:spPr/>
      <dgm:t>
        <a:bodyPr/>
        <a:lstStyle/>
        <a:p>
          <a:endParaRPr lang="zh-TW" altLang="en-US"/>
        </a:p>
      </dgm:t>
    </dgm:pt>
    <dgm:pt modelId="{20644A79-1D71-DB44-B3EB-D5CCCADE223A}" type="sibTrans" cxnId="{48265B3F-E98F-9A4D-B25A-87187A49AF1B}">
      <dgm:prSet/>
      <dgm:spPr/>
      <dgm:t>
        <a:bodyPr/>
        <a:lstStyle/>
        <a:p>
          <a:endParaRPr lang="zh-TW" altLang="en-US"/>
        </a:p>
      </dgm:t>
    </dgm:pt>
    <dgm:pt modelId="{5C28C1CE-B3D0-744F-9F42-630FCF923A2B}" type="pres">
      <dgm:prSet presAssocID="{119C2353-7C89-0240-B1DF-EEF59DFF357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AC7AB82-3C6B-314E-80AA-E87601015A23}" type="pres">
      <dgm:prSet presAssocID="{C421FC12-6EBB-6A46-9D38-8BC557DB9927}" presName="horFlow" presStyleCnt="0"/>
      <dgm:spPr/>
    </dgm:pt>
    <dgm:pt modelId="{5CD5F8D9-766D-C44E-A4EB-1BBAD64370E1}" type="pres">
      <dgm:prSet presAssocID="{C421FC12-6EBB-6A46-9D38-8BC557DB9927}" presName="bigChev" presStyleLbl="node1" presStyleIdx="0" presStyleCnt="1" custScaleX="178849" custLinFactNeighborY="-16351"/>
      <dgm:spPr/>
    </dgm:pt>
    <dgm:pt modelId="{C58A1F69-A7BE-2F4C-B4FE-2EE03EB2C08B}" type="pres">
      <dgm:prSet presAssocID="{1A180DED-90DA-7D4B-B93A-CDD36602B7E7}" presName="parTrans" presStyleCnt="0"/>
      <dgm:spPr/>
    </dgm:pt>
    <dgm:pt modelId="{8E522B3F-B7CC-4C4A-9355-FFED0A0E4A4A}" type="pres">
      <dgm:prSet presAssocID="{2C6963FC-EA2C-6C40-836F-1106C40D81A5}" presName="node" presStyleLbl="alignAccFollowNode1" presStyleIdx="0" presStyleCnt="1" custScaleX="221876" custScaleY="118833" custLinFactNeighborX="12923" custLinFactNeighborY="-24803">
        <dgm:presLayoutVars>
          <dgm:bulletEnabled val="1"/>
        </dgm:presLayoutVars>
      </dgm:prSet>
      <dgm:spPr/>
    </dgm:pt>
  </dgm:ptLst>
  <dgm:cxnLst>
    <dgm:cxn modelId="{593A2733-67A5-5F4F-B9D2-72D8403F518C}" type="presOf" srcId="{C421FC12-6EBB-6A46-9D38-8BC557DB9927}" destId="{5CD5F8D9-766D-C44E-A4EB-1BBAD64370E1}" srcOrd="0" destOrd="0" presId="urn:microsoft.com/office/officeart/2005/8/layout/lProcess3"/>
    <dgm:cxn modelId="{C255693A-E3F1-0740-BE9A-500E7A4865D6}" type="presOf" srcId="{2C6963FC-EA2C-6C40-836F-1106C40D81A5}" destId="{8E522B3F-B7CC-4C4A-9355-FFED0A0E4A4A}" srcOrd="0" destOrd="0" presId="urn:microsoft.com/office/officeart/2005/8/layout/lProcess3"/>
    <dgm:cxn modelId="{48265B3F-E98F-9A4D-B25A-87187A49AF1B}" srcId="{C421FC12-6EBB-6A46-9D38-8BC557DB9927}" destId="{2C6963FC-EA2C-6C40-836F-1106C40D81A5}" srcOrd="0" destOrd="0" parTransId="{1A180DED-90DA-7D4B-B93A-CDD36602B7E7}" sibTransId="{20644A79-1D71-DB44-B3EB-D5CCCADE223A}"/>
    <dgm:cxn modelId="{04002ED9-C892-484E-B59C-0D559B7C99E2}" srcId="{119C2353-7C89-0240-B1DF-EEF59DFF357B}" destId="{C421FC12-6EBB-6A46-9D38-8BC557DB9927}" srcOrd="0" destOrd="0" parTransId="{A90058EB-65FA-3F47-83CA-C59128896281}" sibTransId="{7438BD42-D2A5-7B41-9CA7-95D429CFADB2}"/>
    <dgm:cxn modelId="{C58BA4E7-904A-AB48-B3C8-0D0C30DB33C8}" type="presOf" srcId="{119C2353-7C89-0240-B1DF-EEF59DFF357B}" destId="{5C28C1CE-B3D0-744F-9F42-630FCF923A2B}" srcOrd="0" destOrd="0" presId="urn:microsoft.com/office/officeart/2005/8/layout/lProcess3"/>
    <dgm:cxn modelId="{AFF65BDA-27E9-C942-B3D7-49D385DBE7FD}" type="presParOf" srcId="{5C28C1CE-B3D0-744F-9F42-630FCF923A2B}" destId="{EAC7AB82-3C6B-314E-80AA-E87601015A23}" srcOrd="0" destOrd="0" presId="urn:microsoft.com/office/officeart/2005/8/layout/lProcess3"/>
    <dgm:cxn modelId="{302049AC-BD23-B740-9F11-BE9A0F90E0FF}" type="presParOf" srcId="{EAC7AB82-3C6B-314E-80AA-E87601015A23}" destId="{5CD5F8D9-766D-C44E-A4EB-1BBAD64370E1}" srcOrd="0" destOrd="0" presId="urn:microsoft.com/office/officeart/2005/8/layout/lProcess3"/>
    <dgm:cxn modelId="{6EEE11C9-B2B3-4C4D-ABFB-E919EACBD5C1}" type="presParOf" srcId="{EAC7AB82-3C6B-314E-80AA-E87601015A23}" destId="{C58A1F69-A7BE-2F4C-B4FE-2EE03EB2C08B}" srcOrd="1" destOrd="0" presId="urn:microsoft.com/office/officeart/2005/8/layout/lProcess3"/>
    <dgm:cxn modelId="{DC6BCA8E-251D-514B-A243-929143BE4AFD}" type="presParOf" srcId="{EAC7AB82-3C6B-314E-80AA-E87601015A23}" destId="{8E522B3F-B7CC-4C4A-9355-FFED0A0E4A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CBBEB-C870-8A44-A635-9E3FE486BFD0}">
      <dsp:nvSpPr>
        <dsp:cNvPr id="0" name=""/>
        <dsp:cNvSpPr/>
      </dsp:nvSpPr>
      <dsp:spPr>
        <a:xfrm>
          <a:off x="0" y="840659"/>
          <a:ext cx="701237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600" kern="1200" dirty="0"/>
            <a:t>Undergraduate degree with Second Upper Class of </a:t>
          </a:r>
          <a:r>
            <a:rPr kumimoji="1" lang="en-US" sz="2600" kern="1200" dirty="0" err="1"/>
            <a:t>Honour</a:t>
          </a:r>
          <a:r>
            <a:rPr kumimoji="1" lang="en-US" sz="2600" kern="1200" dirty="0"/>
            <a:t> or above in sociology or related-fields</a:t>
          </a:r>
          <a:endParaRPr lang="en-US" sz="2600" kern="1200" dirty="0"/>
        </a:p>
      </dsp:txBody>
      <dsp:txXfrm>
        <a:off x="59399" y="900058"/>
        <a:ext cx="6893572" cy="1098002"/>
      </dsp:txXfrm>
    </dsp:sp>
    <dsp:sp modelId="{9B2A9D4C-8FE9-F44D-A8A1-9DC41D3733D5}">
      <dsp:nvSpPr>
        <dsp:cNvPr id="0" name=""/>
        <dsp:cNvSpPr/>
      </dsp:nvSpPr>
      <dsp:spPr>
        <a:xfrm>
          <a:off x="0" y="2244660"/>
          <a:ext cx="7012370" cy="121680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600" kern="1200" dirty="0"/>
            <a:t>IELTS results not lower than 6.5  </a:t>
          </a:r>
          <a:endParaRPr lang="en-US" sz="2600" kern="1200" dirty="0"/>
        </a:p>
      </dsp:txBody>
      <dsp:txXfrm>
        <a:off x="59399" y="2304059"/>
        <a:ext cx="689357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5F8D9-766D-C44E-A4EB-1BBAD64370E1}">
      <dsp:nvSpPr>
        <dsp:cNvPr id="0" name=""/>
        <dsp:cNvSpPr/>
      </dsp:nvSpPr>
      <dsp:spPr>
        <a:xfrm>
          <a:off x="756357" y="0"/>
          <a:ext cx="3836043" cy="857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/>
            <a:t>MPhil graduate</a:t>
          </a:r>
          <a:endParaRPr lang="zh-TW" altLang="en-US" sz="2400" b="1" kern="1200" dirty="0"/>
        </a:p>
      </dsp:txBody>
      <dsp:txXfrm>
        <a:off x="1185327" y="0"/>
        <a:ext cx="2978103" cy="857940"/>
      </dsp:txXfrm>
    </dsp:sp>
    <dsp:sp modelId="{8E522B3F-B7CC-4C4A-9355-FFED0A0E4A4A}">
      <dsp:nvSpPr>
        <dsp:cNvPr id="0" name=""/>
        <dsp:cNvSpPr/>
      </dsp:nvSpPr>
      <dsp:spPr>
        <a:xfrm>
          <a:off x="4349603" y="0"/>
          <a:ext cx="3949893" cy="8461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0" kern="1200" dirty="0"/>
            <a:t>Nominal period for PhD: 3 years</a:t>
          </a:r>
          <a:endParaRPr lang="zh-TW" altLang="en-US" sz="2400" b="0" kern="1200" dirty="0"/>
        </a:p>
      </dsp:txBody>
      <dsp:txXfrm>
        <a:off x="4772702" y="0"/>
        <a:ext cx="3103695" cy="846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ology.hksyu.edu/en" TargetMode="External"/><Relationship Id="rId2" Type="http://schemas.openxmlformats.org/officeDocument/2006/relationships/hyperlink" Target="https://gs.hksyu.edu/en/Programmes/ResearchPostgraduateProgramme/MPhilPhDinSoci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92F186-D674-2D4B-BBB8-CD06526D7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HK" sz="3200" b="1" dirty="0"/>
              <a:t>Hong Kong </a:t>
            </a:r>
            <a:r>
              <a:rPr kumimoji="1" lang="en-US" altLang="zh-HK" sz="3200" b="1" dirty="0" err="1"/>
              <a:t>shue</a:t>
            </a:r>
            <a:r>
              <a:rPr kumimoji="1" lang="en-US" altLang="zh-HK" sz="3200" b="1" dirty="0"/>
              <a:t> </a:t>
            </a:r>
            <a:r>
              <a:rPr kumimoji="1" lang="en-US" altLang="zh-HK" sz="3200" b="1" dirty="0" err="1"/>
              <a:t>yan</a:t>
            </a:r>
            <a:r>
              <a:rPr kumimoji="1" lang="en-US" altLang="zh-HK" sz="3200" b="1" dirty="0"/>
              <a:t> university</a:t>
            </a:r>
            <a:br>
              <a:rPr kumimoji="1" lang="en-US" altLang="zh-HK" sz="3200" b="1" dirty="0"/>
            </a:br>
            <a:r>
              <a:rPr kumimoji="1" lang="en-US" altLang="zh-HK" sz="3200" b="1" dirty="0"/>
              <a:t>Department of sociology</a:t>
            </a:r>
            <a:endParaRPr kumimoji="1" lang="zh-HK" altLang="en-US" sz="3200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3D2827F-E6D7-F545-8ADB-3415325A6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94" y="3702757"/>
            <a:ext cx="10993546" cy="2134812"/>
          </a:xfrm>
        </p:spPr>
        <p:txBody>
          <a:bodyPr>
            <a:normAutofit lnSpcReduction="10000"/>
          </a:bodyPr>
          <a:lstStyle/>
          <a:p>
            <a:r>
              <a:rPr kumimoji="1" lang="en-US" altLang="zh-HK" sz="2800" b="1" dirty="0">
                <a:solidFill>
                  <a:schemeClr val="bg1"/>
                </a:solidFill>
              </a:rPr>
              <a:t>Research postgraduate study: </a:t>
            </a:r>
          </a:p>
          <a:p>
            <a:r>
              <a:rPr kumimoji="1" lang="en-US" altLang="zh-HK" sz="2800" b="1" dirty="0">
                <a:solidFill>
                  <a:schemeClr val="bg1"/>
                </a:solidFill>
              </a:rPr>
              <a:t>Master of philosophy degree</a:t>
            </a:r>
          </a:p>
          <a:p>
            <a:endParaRPr kumimoji="1" lang="en-US" altLang="zh-HK" sz="2800" b="1" dirty="0">
              <a:solidFill>
                <a:schemeClr val="bg1"/>
              </a:solidFill>
            </a:endParaRPr>
          </a:p>
          <a:p>
            <a:r>
              <a:rPr kumimoji="1" lang="en-US" altLang="zh-HK" sz="2800" b="1" dirty="0">
                <a:solidFill>
                  <a:schemeClr val="bg1"/>
                </a:solidFill>
              </a:rPr>
              <a:t>February 2022</a:t>
            </a:r>
            <a:endParaRPr kumimoji="1" lang="zh-HK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7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93E9C2-F066-5542-808C-2CE8A715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HK" b="1" dirty="0">
                <a:solidFill>
                  <a:srgbClr val="FFFFFF"/>
                </a:solidFill>
              </a:rPr>
              <a:t>MPHIL degree </a:t>
            </a:r>
            <a:r>
              <a:rPr kumimoji="1" lang="en-US" altLang="zh-HK" b="1" dirty="0" err="1">
                <a:solidFill>
                  <a:srgbClr val="FFFFFF"/>
                </a:solidFill>
              </a:rPr>
              <a:t>programme</a:t>
            </a:r>
            <a:endParaRPr kumimoji="1" lang="zh-HK" altLang="en-US" b="1" dirty="0">
              <a:solidFill>
                <a:srgbClr val="FFFFFF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raduation Cap">
            <a:extLst>
              <a:ext uri="{FF2B5EF4-FFF2-40B4-BE49-F238E27FC236}">
                <a16:creationId xmlns:a16="http://schemas.microsoft.com/office/drawing/2014/main" id="{64797F38-80A6-48EF-BD1F-7DB063315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225" y="2533078"/>
            <a:ext cx="3305175" cy="3305175"/>
          </a:xfrm>
          <a:prstGeom prst="rect">
            <a:avLst/>
          </a:prstGeom>
        </p:spPr>
      </p:pic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02CAEAE8-4AF1-0C4A-A79E-A6BC39427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545" y="2180496"/>
            <a:ext cx="7515366" cy="4502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HK" sz="2400" b="1" dirty="0"/>
              <a:t>Master of Philosophy (</a:t>
            </a:r>
            <a:r>
              <a:rPr kumimoji="1" lang="en-US" altLang="zh-HK" sz="2400" b="1" dirty="0" err="1"/>
              <a:t>M.Phil</a:t>
            </a:r>
            <a:r>
              <a:rPr kumimoji="1" lang="en-US" altLang="zh-HK" sz="2400" b="1" dirty="0"/>
              <a:t>) – </a:t>
            </a:r>
            <a:r>
              <a:rPr kumimoji="1" lang="zh-HK" altLang="en-US" sz="2400" b="1" dirty="0"/>
              <a:t>哲學碩士</a:t>
            </a:r>
            <a:r>
              <a:rPr kumimoji="1" lang="en-US" altLang="zh-HK" sz="2400" b="1" dirty="0"/>
              <a:t> – 2 years</a:t>
            </a:r>
          </a:p>
          <a:p>
            <a:r>
              <a:rPr kumimoji="1" lang="en-US" altLang="zh-HK" sz="2400" dirty="0"/>
              <a:t>Research-focused, as compared to taught masters such as MA, MSc</a:t>
            </a:r>
          </a:p>
          <a:p>
            <a:pPr marL="0" indent="0">
              <a:buNone/>
            </a:pPr>
            <a:endParaRPr kumimoji="1" lang="en-US" altLang="zh-HK" sz="2400" dirty="0"/>
          </a:p>
          <a:p>
            <a:pPr marL="0" indent="0">
              <a:buNone/>
            </a:pPr>
            <a:r>
              <a:rPr kumimoji="1" lang="en-US" altLang="zh-HK" sz="2400" b="1" dirty="0"/>
              <a:t>Within two years of study</a:t>
            </a:r>
            <a:r>
              <a:rPr kumimoji="1" lang="en-US" altLang="zh-HK" sz="2400" dirty="0"/>
              <a:t>:</a:t>
            </a:r>
          </a:p>
          <a:p>
            <a:pPr lvl="0"/>
            <a:r>
              <a:rPr lang="en-US" altLang="zh-TW" sz="2400" dirty="0"/>
              <a:t>Complete 2 courses offered by Graduate School and 2 courses offered by the department</a:t>
            </a:r>
          </a:p>
          <a:p>
            <a:pPr lvl="0"/>
            <a:r>
              <a:rPr lang="en-US" altLang="zh-TW" sz="2400" dirty="0"/>
              <a:t>Conduct thesis research</a:t>
            </a:r>
            <a:endParaRPr lang="zh-TW" altLang="en-US" sz="2400" dirty="0"/>
          </a:p>
          <a:p>
            <a:pPr lvl="0"/>
            <a:r>
              <a:rPr lang="en-US" altLang="zh-TW" sz="2400" dirty="0"/>
              <a:t>Complete thesis and oral defense </a:t>
            </a:r>
            <a:r>
              <a:rPr lang="en-US" altLang="zh-TW" sz="2400" dirty="0">
                <a:highlight>
                  <a:srgbClr val="FFFF00"/>
                </a:highlight>
              </a:rPr>
              <a:t> </a:t>
            </a:r>
            <a:endParaRPr lang="zh-TW" altLang="en-US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2480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870C73-08E9-3B4F-BA56-C3FFB79E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HK" b="1" dirty="0"/>
              <a:t>Financial assistance </a:t>
            </a:r>
            <a:endParaRPr kumimoji="1"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F13297-7B6D-7C46-94E2-AE8454836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22311"/>
            <a:ext cx="11029615" cy="4481688"/>
          </a:xfrm>
        </p:spPr>
        <p:txBody>
          <a:bodyPr>
            <a:normAutofit lnSpcReduction="10000"/>
          </a:bodyPr>
          <a:lstStyle/>
          <a:p>
            <a:r>
              <a:rPr lang="en-US" altLang="zh-HK" sz="2400" dirty="0"/>
              <a:t>Tuition fees: HK$69,000 per year (full time); HK$46,000 per year (part time)</a:t>
            </a:r>
          </a:p>
          <a:p>
            <a:r>
              <a:rPr lang="en-US" altLang="zh-HK" sz="2400" dirty="0"/>
              <a:t>Full time students normally receive </a:t>
            </a:r>
            <a:r>
              <a:rPr lang="en-US" altLang="zh-HK" sz="2400" dirty="0">
                <a:solidFill>
                  <a:srgbClr val="C00000"/>
                </a:solidFill>
              </a:rPr>
              <a:t>HK$15,000 studentship per month (i.e. HK$180,000 per year) </a:t>
            </a:r>
            <a:r>
              <a:rPr lang="en-US" altLang="zh-H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the normative study period of 2 years</a:t>
            </a:r>
            <a:endParaRPr lang="en-US" altLang="zh-HK" sz="2400" strike="sngStrike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 lvl="1"/>
            <a:r>
              <a:rPr lang="en-US" altLang="zh-H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also serve as teaching or research assistants in department working at 12 hours per week</a:t>
            </a:r>
          </a:p>
          <a:p>
            <a:pPr marL="0" indent="0">
              <a:buNone/>
            </a:pPr>
            <a:endParaRPr lang="en-US" altLang="zh-H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H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financial supports:</a:t>
            </a:r>
          </a:p>
          <a:p>
            <a:r>
              <a:rPr lang="en-US" altLang="zh-H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TML Scholarship (HK$5,000 per month for 1</a:t>
            </a:r>
            <a:r>
              <a:rPr lang="en-US" altLang="zh-HK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altLang="zh-H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year; HK$2,500 per month for 2</a:t>
            </a:r>
            <a:r>
              <a:rPr lang="en-US" altLang="zh-HK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en-US" altLang="zh-H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year)</a:t>
            </a:r>
          </a:p>
          <a:p>
            <a:r>
              <a:rPr lang="en-US" altLang="zh-HK" sz="2400" dirty="0"/>
              <a:t>Extended Non-means-tested Loan Scheme (ENLS) </a:t>
            </a:r>
            <a:endParaRPr lang="en-US" altLang="zh-H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4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EC85EA-53C3-8B44-8B58-1F352AFE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37967"/>
            <a:ext cx="3219127" cy="4709131"/>
          </a:xfrm>
        </p:spPr>
        <p:txBody>
          <a:bodyPr anchor="ctr">
            <a:normAutofit/>
          </a:bodyPr>
          <a:lstStyle/>
          <a:p>
            <a:r>
              <a:rPr kumimoji="1" lang="en-US" altLang="zh-HK" b="1" dirty="0">
                <a:solidFill>
                  <a:schemeClr val="accent1"/>
                </a:solidFill>
              </a:rPr>
              <a:t>Admission Requirements  </a:t>
            </a:r>
            <a:endParaRPr kumimoji="1" lang="zh-HK" altLang="en-US" b="1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6E486155-E30B-4A0E-9126-C8A8B9654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458509"/>
              </p:ext>
            </p:extLst>
          </p:nvPr>
        </p:nvGraphicFramePr>
        <p:xfrm>
          <a:off x="4598438" y="1444978"/>
          <a:ext cx="7012370" cy="430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533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F98BD-6757-7242-9A62-100D1564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HK" b="1" dirty="0"/>
              <a:t>What to do afterwards?</a:t>
            </a:r>
            <a:endParaRPr kumimoji="1"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456942-2B88-C14A-88AA-99EFCFF3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4578"/>
            <a:ext cx="11029615" cy="459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HK" sz="2400" b="1" dirty="0"/>
              <a:t>1. Further study: </a:t>
            </a:r>
            <a:r>
              <a:rPr kumimoji="1" lang="en-US" altLang="zh-HK" sz="2400" dirty="0"/>
              <a:t>Doctor of Philosophy (PhD)</a:t>
            </a:r>
            <a:r>
              <a:rPr kumimoji="1" lang="zh-HK" altLang="en-US" sz="2400" dirty="0"/>
              <a:t> </a:t>
            </a:r>
            <a:r>
              <a:rPr kumimoji="1" lang="en-US" altLang="zh-HK" sz="2400" dirty="0"/>
              <a:t>–</a:t>
            </a:r>
            <a:r>
              <a:rPr kumimoji="1" lang="zh-HK" altLang="en-US" sz="2400" dirty="0"/>
              <a:t> 哲學博士</a:t>
            </a:r>
            <a:r>
              <a:rPr kumimoji="1" lang="en-US" altLang="zh-HK" sz="2400" dirty="0"/>
              <a:t> – 3-4 years</a:t>
            </a:r>
          </a:p>
          <a:p>
            <a:endParaRPr kumimoji="1" lang="en-US" altLang="zh-HK" sz="2400" dirty="0"/>
          </a:p>
          <a:p>
            <a:endParaRPr kumimoji="1" lang="en-US" altLang="zh-HK" sz="2400" dirty="0"/>
          </a:p>
          <a:p>
            <a:pPr marL="0" indent="0">
              <a:buNone/>
            </a:pPr>
            <a:endParaRPr kumimoji="1" lang="en-US" altLang="zh-HK" sz="2400" dirty="0"/>
          </a:p>
          <a:p>
            <a:pPr marL="0" indent="0">
              <a:buNone/>
            </a:pPr>
            <a:r>
              <a:rPr kumimoji="1" lang="en-US" altLang="zh-HK" sz="2400" b="1" dirty="0"/>
              <a:t>2. Job opportunities  </a:t>
            </a:r>
          </a:p>
          <a:p>
            <a:r>
              <a:rPr kumimoji="1" lang="en-US" altLang="zh-HK" sz="2200" dirty="0">
                <a:solidFill>
                  <a:srgbClr val="C00000"/>
                </a:solidFill>
              </a:rPr>
              <a:t>Academic sector</a:t>
            </a:r>
            <a:r>
              <a:rPr kumimoji="1" lang="en-US" altLang="zh-HK" sz="2200" dirty="0"/>
              <a:t>: Researchers, lecturers in post-secondary intuitions </a:t>
            </a:r>
          </a:p>
          <a:p>
            <a:r>
              <a:rPr kumimoji="1" lang="en-US" altLang="zh-HK" sz="2200" dirty="0">
                <a:solidFill>
                  <a:srgbClr val="C00000"/>
                </a:solidFill>
              </a:rPr>
              <a:t>Social service and non-governmental sector</a:t>
            </a:r>
            <a:r>
              <a:rPr kumimoji="1" lang="en-US" altLang="zh-HK" sz="2200" dirty="0"/>
              <a:t>: Research associates, social policy analysts, management positions</a:t>
            </a:r>
          </a:p>
          <a:p>
            <a:r>
              <a:rPr kumimoji="1" lang="en-US" altLang="zh-HK" sz="2200" dirty="0">
                <a:solidFill>
                  <a:srgbClr val="C00000"/>
                </a:solidFill>
              </a:rPr>
              <a:t>Other sectors</a:t>
            </a:r>
            <a:r>
              <a:rPr kumimoji="1" lang="en-US" altLang="zh-HK" sz="2200" dirty="0"/>
              <a:t>: Government, commercial, communication, education</a:t>
            </a:r>
            <a:endParaRPr kumimoji="1" lang="zh-HK" altLang="en-US" sz="2200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93C1132-B754-A14B-B87D-B209EB9FCF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365883"/>
              </p:ext>
            </p:extLst>
          </p:nvPr>
        </p:nvGraphicFramePr>
        <p:xfrm>
          <a:off x="1253067" y="2841977"/>
          <a:ext cx="9019822" cy="857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45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03ED4B5-1813-ED4D-9C0D-9C201F87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1095560"/>
          </a:xfrm>
        </p:spPr>
        <p:txBody>
          <a:bodyPr anchor="t">
            <a:normAutofit/>
          </a:bodyPr>
          <a:lstStyle/>
          <a:p>
            <a:r>
              <a:rPr kumimoji="1" lang="en-US" altLang="zh-HK" b="1">
                <a:solidFill>
                  <a:schemeClr val="accent2"/>
                </a:solidFill>
              </a:rPr>
              <a:t>Further information</a:t>
            </a:r>
            <a:endParaRPr kumimoji="1" lang="zh-HK" altLang="en-US" b="1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63F41C-3C1A-4942-912C-BB1945B9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9600"/>
            <a:ext cx="11029615" cy="3979200"/>
          </a:xfrm>
        </p:spPr>
        <p:txBody>
          <a:bodyPr>
            <a:normAutofit/>
          </a:bodyPr>
          <a:lstStyle/>
          <a:p>
            <a:r>
              <a:rPr kumimoji="1" lang="en-US" altLang="zh-HK" sz="2400" dirty="0">
                <a:solidFill>
                  <a:schemeClr val="accent2">
                    <a:lumMod val="50000"/>
                  </a:schemeClr>
                </a:solidFill>
              </a:rPr>
              <a:t>For more information of the MPhil </a:t>
            </a:r>
            <a:r>
              <a:rPr kumimoji="1" lang="en-US" altLang="zh-HK" sz="2400" dirty="0" err="1">
                <a:solidFill>
                  <a:schemeClr val="accent2">
                    <a:lumMod val="50000"/>
                  </a:schemeClr>
                </a:solidFill>
              </a:rPr>
              <a:t>programme</a:t>
            </a:r>
            <a:r>
              <a:rPr kumimoji="1" lang="en-US" altLang="zh-HK" sz="2400" dirty="0">
                <a:solidFill>
                  <a:schemeClr val="accent2">
                    <a:lumMod val="50000"/>
                  </a:schemeClr>
                </a:solidFill>
              </a:rPr>
              <a:t> in Sociology, please refer to:</a:t>
            </a:r>
          </a:p>
          <a:p>
            <a:pPr marL="0" indent="0">
              <a:buNone/>
            </a:pPr>
            <a:r>
              <a:rPr kumimoji="1" lang="en-US" altLang="zh-HK" sz="24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https://gs.hksyu.edu/en/Programmes/ResearchPostgraduateProgramme/MPhilPhDinSociology</a:t>
            </a:r>
            <a:endParaRPr kumimoji="1" lang="en-US" altLang="zh-HK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en-US" altLang="zh-HK" sz="2400" dirty="0">
                <a:solidFill>
                  <a:schemeClr val="accent2">
                    <a:lumMod val="50000"/>
                  </a:schemeClr>
                </a:solidFill>
              </a:rPr>
              <a:t>For more information of the Department of Sociology, please refer to:</a:t>
            </a:r>
          </a:p>
          <a:p>
            <a:pPr marL="0" indent="0">
              <a:buNone/>
            </a:pPr>
            <a:r>
              <a:rPr kumimoji="1" lang="en-US" altLang="zh-HK" sz="2400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https://sociology.hksyu.edu/en</a:t>
            </a:r>
            <a:endParaRPr kumimoji="1" lang="en-US" altLang="zh-HK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kumimoji="1" lang="zh-HK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99141"/>
      </p:ext>
    </p:extLst>
  </p:cSld>
  <p:clrMapOvr>
    <a:masterClrMapping/>
  </p:clrMapOvr>
</p:sld>
</file>

<file path=ppt/theme/theme1.xml><?xml version="1.0" encoding="utf-8"?>
<a:theme xmlns:a="http://schemas.openxmlformats.org/drawingml/2006/main" name="股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股利</Template>
  <TotalTime>261</TotalTime>
  <Words>325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股利</vt:lpstr>
      <vt:lpstr>Hong Kong shue yan university Department of sociology</vt:lpstr>
      <vt:lpstr>MPHIL degree programme</vt:lpstr>
      <vt:lpstr>Financial assistance </vt:lpstr>
      <vt:lpstr>Admission Requirements  </vt:lpstr>
      <vt:lpstr>What to do afterwards?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Hong Kong shue yan university Department of sociology</dc:title>
  <dc:creator>Dr. Flora Lau</dc:creator>
  <cp:lastModifiedBy>YUET WAH CHEUNG</cp:lastModifiedBy>
  <cp:revision>22</cp:revision>
  <dcterms:created xsi:type="dcterms:W3CDTF">2021-11-25T14:22:48Z</dcterms:created>
  <dcterms:modified xsi:type="dcterms:W3CDTF">2022-02-16T08:21:59Z</dcterms:modified>
</cp:coreProperties>
</file>